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41" r:id="rId2"/>
    <p:sldId id="343" r:id="rId3"/>
    <p:sldId id="342" r:id="rId4"/>
    <p:sldId id="344" r:id="rId5"/>
    <p:sldId id="345" r:id="rId6"/>
    <p:sldId id="365" r:id="rId7"/>
    <p:sldId id="346" r:id="rId8"/>
    <p:sldId id="307" r:id="rId9"/>
    <p:sldId id="353" r:id="rId10"/>
    <p:sldId id="350" r:id="rId11"/>
    <p:sldId id="351" r:id="rId12"/>
    <p:sldId id="355" r:id="rId13"/>
    <p:sldId id="356" r:id="rId14"/>
    <p:sldId id="366" r:id="rId15"/>
    <p:sldId id="367" r:id="rId16"/>
    <p:sldId id="361" r:id="rId17"/>
    <p:sldId id="358" r:id="rId18"/>
    <p:sldId id="364" r:id="rId19"/>
    <p:sldId id="357" r:id="rId20"/>
    <p:sldId id="282" r:id="rId21"/>
    <p:sldId id="397" r:id="rId22"/>
    <p:sldId id="1227" r:id="rId23"/>
    <p:sldId id="329" r:id="rId24"/>
    <p:sldId id="362" r:id="rId25"/>
    <p:sldId id="363" r:id="rId26"/>
    <p:sldId id="360" r:id="rId27"/>
    <p:sldId id="347" r:id="rId28"/>
    <p:sldId id="348" r:id="rId29"/>
    <p:sldId id="293" r:id="rId30"/>
    <p:sldId id="294" r:id="rId31"/>
    <p:sldId id="337" r:id="rId32"/>
    <p:sldId id="297" r:id="rId33"/>
    <p:sldId id="359" r:id="rId34"/>
    <p:sldId id="354" r:id="rId35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4"/>
    <p:restoredTop sz="94696"/>
  </p:normalViewPr>
  <p:slideViewPr>
    <p:cSldViewPr snapToObjects="1">
      <p:cViewPr varScale="1">
        <p:scale>
          <a:sx n="197" d="100"/>
          <a:sy n="197" d="100"/>
        </p:scale>
        <p:origin x="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06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a linear function, threshold</a:t>
            </a:r>
            <a:r>
              <a:rPr lang="en-US" baseline="0" dirty="0"/>
              <a:t> is exactly what is subtracted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29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30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32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4/12/20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2568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Self-Organizing and Error-Driven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Self-organizing = learn general statistics of the world.</a:t>
            </a:r>
          </a:p>
          <a:p>
            <a:r>
              <a:rPr lang="en-US" dirty="0"/>
              <a:t>Error-driven = learn from difference between expectation and outcome.</a:t>
            </a:r>
          </a:p>
          <a:p>
            <a:r>
              <a:rPr lang="en-US" dirty="0"/>
              <a:t>Both can be achieved through XCAL.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Long Term Average Activity (Self Org)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2094956"/>
            <a:ext cx="8227871" cy="35447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34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Inhibitory Competition: only some get to learn</a:t>
            </a:r>
          </a:p>
          <a:p>
            <a:r>
              <a:rPr lang="en-US" dirty="0"/>
              <a:t>Rich get richer: winners detect even better</a:t>
            </a:r>
          </a:p>
          <a:p>
            <a:pPr lvl="1"/>
            <a:r>
              <a:rPr lang="en-US" dirty="0"/>
              <a:t>But also get more selective (hopefully)</a:t>
            </a:r>
          </a:p>
          <a:p>
            <a:r>
              <a:rPr lang="en-US" dirty="0"/>
              <a:t>Homeostasis: keeping things more evenly distributed (higher taxes for the rich!)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6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Self-Organizing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dirty="0"/>
              <a:t>Can’t learn to solve challenging problems – driven by statistics, not error..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0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It!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dirty="0"/>
              <a:t>Error-driven learning drives weight changes as a function of </a:t>
            </a:r>
            <a:r>
              <a:rPr lang="en-US" b="1" i="1" dirty="0"/>
              <a:t>errors</a:t>
            </a:r>
            <a:r>
              <a:rPr lang="en-US" dirty="0"/>
              <a:t>: directly tries to fix the problem!</a:t>
            </a:r>
          </a:p>
          <a:p>
            <a:pPr marL="97901" indent="0">
              <a:buNone/>
            </a:pPr>
            <a:r>
              <a:rPr lang="en-US" dirty="0"/>
              <a:t>Delta rule:</a:t>
            </a:r>
          </a:p>
          <a:p>
            <a:pPr marL="97901" indent="0">
              <a:buNone/>
            </a:pPr>
            <a:endParaRPr lang="en-US" sz="1200" dirty="0"/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(t – y)        &lt;- t = target, y = </a:t>
            </a:r>
            <a:r>
              <a:rPr lang="en-US" dirty="0" err="1"/>
              <a:t>recv</a:t>
            </a:r>
            <a:r>
              <a:rPr lang="en-US" dirty="0"/>
              <a:t>, x = send</a:t>
            </a:r>
          </a:p>
          <a:p>
            <a:pPr marL="97901" indent="0">
              <a:buNone/>
            </a:pPr>
            <a:endParaRPr lang="en-US" sz="500" dirty="0"/>
          </a:p>
          <a:p>
            <a:pPr marL="97901" indent="0">
              <a:buNone/>
            </a:pPr>
            <a:r>
              <a:rPr lang="en-US" dirty="0"/>
              <a:t>vs. Hebbian:</a:t>
            </a:r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4FE3C-3E2C-E44F-8ACB-2D033AD2AAD2}"/>
              </a:ext>
            </a:extLst>
          </p:cNvPr>
          <p:cNvSpPr txBox="1"/>
          <p:nvPr/>
        </p:nvSpPr>
        <p:spPr>
          <a:xfrm>
            <a:off x="1828800" y="31242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35065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8E9C-4AB6-594A-AE8D-9519CD03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B9FA3-56C2-E84D-AFC0-C8201E01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901" indent="0">
              <a:buNone/>
            </a:pPr>
            <a:r>
              <a:rPr lang="en-US" b="1" dirty="0"/>
              <a:t>Minus</a:t>
            </a:r>
            <a:r>
              <a:rPr lang="en-US" dirty="0"/>
              <a:t> phase: guess / prediction / expectation</a:t>
            </a:r>
          </a:p>
          <a:p>
            <a:pPr marL="97901" indent="0">
              <a:buNone/>
            </a:pPr>
            <a:r>
              <a:rPr lang="en-US" dirty="0"/>
              <a:t>		(what the network comes up with)</a:t>
            </a:r>
          </a:p>
          <a:p>
            <a:pPr marL="97901" indent="0">
              <a:buNone/>
            </a:pPr>
            <a:endParaRPr lang="en-US" dirty="0"/>
          </a:p>
          <a:p>
            <a:pPr marL="97901" indent="0">
              <a:buNone/>
            </a:pPr>
            <a:r>
              <a:rPr lang="en-US" b="1" dirty="0"/>
              <a:t>Plus</a:t>
            </a:r>
            <a:r>
              <a:rPr lang="en-US" dirty="0"/>
              <a:t> phase: target / outcome / reality</a:t>
            </a:r>
          </a:p>
          <a:p>
            <a:pPr marL="97901" indent="0">
              <a:buNone/>
            </a:pPr>
            <a:r>
              <a:rPr lang="en-US" dirty="0"/>
              <a:t>		(what it </a:t>
            </a:r>
            <a:r>
              <a:rPr lang="en-US" i="1" dirty="0"/>
              <a:t>should</a:t>
            </a:r>
            <a:r>
              <a:rPr lang="en-US" dirty="0"/>
              <a:t> have come up with)</a:t>
            </a:r>
          </a:p>
          <a:p>
            <a:pPr marL="97901" indent="0">
              <a:buNone/>
            </a:pPr>
            <a:endParaRPr lang="en-US" dirty="0"/>
          </a:p>
          <a:p>
            <a:pPr marL="97901" indent="0">
              <a:buNone/>
            </a:pPr>
            <a:r>
              <a:rPr lang="en-US" dirty="0" err="1"/>
              <a:t>dW</a:t>
            </a:r>
            <a:r>
              <a:rPr lang="en-US" dirty="0"/>
              <a:t> = x (y</a:t>
            </a:r>
            <a:r>
              <a:rPr lang="en-US" baseline="30000" dirty="0"/>
              <a:t>+</a:t>
            </a:r>
            <a:r>
              <a:rPr lang="en-US" dirty="0"/>
              <a:t> – y</a:t>
            </a:r>
            <a:r>
              <a:rPr lang="en-US" baseline="30000" dirty="0"/>
              <a:t>-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C5243-084B-C44E-AD44-D976E3D69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5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93" y="1908839"/>
            <a:ext cx="8227870" cy="35447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0919" y="5847439"/>
            <a:ext cx="7951304" cy="530032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2900" dirty="0" err="1"/>
              <a:t>dW</a:t>
            </a:r>
            <a:r>
              <a:rPr lang="en-US" sz="2900" dirty="0"/>
              <a:t> = Outcome – Expectation = &lt;</a:t>
            </a:r>
            <a:r>
              <a:rPr lang="en-US" sz="2900" dirty="0" err="1"/>
              <a:t>xy</a:t>
            </a:r>
            <a:r>
              <a:rPr lang="en-US" sz="2900" dirty="0"/>
              <a:t>&gt;</a:t>
            </a:r>
            <a:r>
              <a:rPr lang="en-US" sz="2900" baseline="-25000" dirty="0"/>
              <a:t>s</a:t>
            </a:r>
            <a:r>
              <a:rPr lang="en-US" sz="2900" dirty="0"/>
              <a:t> - &lt;</a:t>
            </a:r>
            <a:r>
              <a:rPr lang="en-US" sz="2900" dirty="0" err="1"/>
              <a:t>xy</a:t>
            </a:r>
            <a:r>
              <a:rPr lang="en-US" sz="2900" dirty="0"/>
              <a:t>&gt;</a:t>
            </a:r>
            <a:r>
              <a:rPr lang="en-US" sz="29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5397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/>
              <a:t>: Mathematics of </a:t>
            </a:r>
            <a:r>
              <a:rPr lang="en-US" dirty="0"/>
              <a:t>Error-driven Learning</a:t>
            </a:r>
          </a:p>
        </p:txBody>
      </p:sp>
      <p:pic>
        <p:nvPicPr>
          <p:cNvPr id="5" name="Content Placeholder 4" descr="fig_bidir_backprop_intui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4" r="-27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539" dirty="0"/>
              <a:t>(Lim, McKee, </a:t>
            </a:r>
            <a:r>
              <a:rPr lang="en-US" sz="2539" dirty="0" err="1"/>
              <a:t>Woloszyn</a:t>
            </a:r>
            <a:r>
              <a:rPr lang="en-US" sz="2539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3" y="1425151"/>
            <a:ext cx="2505271" cy="483616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34" y="1425151"/>
            <a:ext cx="2948934" cy="2487537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33" y="3912687"/>
            <a:ext cx="2280242" cy="2304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15768" y="3912688"/>
            <a:ext cx="2763929" cy="27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76" dirty="0"/>
              <a:t>b = passive viewing</a:t>
            </a:r>
          </a:p>
          <a:p>
            <a:r>
              <a:rPr lang="en-US" sz="2176" dirty="0"/>
              <a:t>e = active task</a:t>
            </a:r>
          </a:p>
          <a:p>
            <a:endParaRPr lang="en-US" sz="2176" dirty="0"/>
          </a:p>
          <a:p>
            <a:r>
              <a:rPr lang="en-US" sz="2176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2302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Error Come From?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3" y="1605097"/>
            <a:ext cx="6973736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Biology: synaptic plasticity</a:t>
            </a:r>
          </a:p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Self organizing – soaking up statistics</a:t>
            </a:r>
          </a:p>
          <a:p>
            <a:pPr lvl="1"/>
            <a:r>
              <a:rPr lang="en-US" dirty="0"/>
              <a:t>Error-driven – getting the right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65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539" dirty="0"/>
              <a:t>(Sherman &amp; </a:t>
            </a:r>
            <a:r>
              <a:rPr lang="en-US" sz="2539" dirty="0" err="1"/>
              <a:t>Guillery</a:t>
            </a:r>
            <a:r>
              <a:rPr lang="en-US" sz="2539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26106" y="1563348"/>
            <a:ext cx="8222689" cy="3858968"/>
          </a:xfrm>
        </p:spPr>
      </p:pic>
      <p:sp>
        <p:nvSpPr>
          <p:cNvPr id="5" name="TextBox 4"/>
          <p:cNvSpPr txBox="1"/>
          <p:nvPr/>
        </p:nvSpPr>
        <p:spPr>
          <a:xfrm>
            <a:off x="2325102" y="3981786"/>
            <a:ext cx="1174670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FF</a:t>
            </a:r>
          </a:p>
          <a:p>
            <a:r>
              <a:rPr lang="en-US" sz="1632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0280" y="2639184"/>
            <a:ext cx="483688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1806" y="4189081"/>
            <a:ext cx="1174670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Weak</a:t>
            </a:r>
          </a:p>
          <a:p>
            <a:r>
              <a:rPr lang="en-US" sz="1632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153562" y="3774491"/>
            <a:ext cx="1174670" cy="1036474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18" tIns="41459" rIns="82918" bIns="41459" numCol="1" rtlCol="0" anchor="t" anchorCtr="0" compatLnSpc="1">
            <a:prstTxWarp prst="textNoShape">
              <a:avLst/>
            </a:prstTxWarp>
          </a:bodyPr>
          <a:lstStyle/>
          <a:p>
            <a:pPr defTabSz="414589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 sz="1632"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076295" y="5707580"/>
            <a:ext cx="2170787" cy="427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6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161689" y="4810965"/>
            <a:ext cx="579208" cy="896615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3950115" y="3912687"/>
            <a:ext cx="1174670" cy="1036474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18" tIns="41459" rIns="82918" bIns="41459" numCol="1" rtlCol="0" anchor="t" anchorCtr="0" compatLnSpc="1">
            <a:prstTxWarp prst="textNoShape">
              <a:avLst/>
            </a:prstTxWarp>
          </a:bodyPr>
          <a:lstStyle/>
          <a:p>
            <a:pPr defTabSz="414589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 sz="1632"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81018" y="4865637"/>
            <a:ext cx="408317" cy="841943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528256" y="5698004"/>
            <a:ext cx="1426994" cy="4271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6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672167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20" y="273514"/>
            <a:ext cx="8222689" cy="115163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539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08" y="1908839"/>
            <a:ext cx="5338990" cy="4214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84866" y="1908839"/>
            <a:ext cx="2902126" cy="428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14" dirty="0" err="1"/>
              <a:t>Pulvinar</a:t>
            </a:r>
            <a:r>
              <a:rPr lang="en-US" sz="1814" dirty="0"/>
              <a:t> receives connections from all over visual cortex</a:t>
            </a:r>
          </a:p>
          <a:p>
            <a:endParaRPr lang="en-US" sz="1814" dirty="0"/>
          </a:p>
          <a:p>
            <a:r>
              <a:rPr lang="en-US" sz="1814" dirty="0"/>
              <a:t>and projects back out to these same areas</a:t>
            </a:r>
          </a:p>
          <a:p>
            <a:endParaRPr lang="en-US" sz="1814" dirty="0"/>
          </a:p>
          <a:p>
            <a:r>
              <a:rPr lang="en-US" sz="1814" dirty="0"/>
              <a:t>Two inputs:</a:t>
            </a:r>
          </a:p>
          <a:p>
            <a:endParaRPr lang="en-US" sz="1814" dirty="0"/>
          </a:p>
          <a:p>
            <a:r>
              <a:rPr lang="en-US" sz="1814" dirty="0"/>
              <a:t>1. Few strong feedforward:</a:t>
            </a:r>
          </a:p>
          <a:p>
            <a:r>
              <a:rPr lang="en-US" sz="1814" i="1" dirty="0"/>
              <a:t>“what happens”</a:t>
            </a:r>
          </a:p>
          <a:p>
            <a:endParaRPr lang="en-US" sz="1814" dirty="0"/>
          </a:p>
          <a:p>
            <a:r>
              <a:rPr lang="en-US" sz="1814" dirty="0"/>
              <a:t>2. Many weaker feedback:</a:t>
            </a:r>
          </a:p>
          <a:p>
            <a:r>
              <a:rPr lang="en-US" sz="1814" i="1" dirty="0"/>
              <a:t>prediction</a:t>
            </a:r>
            <a:r>
              <a:rPr lang="en-US" sz="1814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5446" y="2254331"/>
            <a:ext cx="1865652" cy="34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 err="1">
                <a:solidFill>
                  <a:schemeClr val="bg1"/>
                </a:solidFill>
              </a:rPr>
              <a:t>Pulvinar</a:t>
            </a:r>
            <a:r>
              <a:rPr lang="en-US" sz="1632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094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20" y="273515"/>
            <a:ext cx="8222689" cy="737047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176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167" y="1010561"/>
            <a:ext cx="7494175" cy="5591934"/>
          </a:xfrm>
        </p:spPr>
      </p:pic>
    </p:spTree>
    <p:extLst>
      <p:ext uri="{BB962C8B-B14F-4D97-AF65-F5344CB8AC3E}">
        <p14:creationId xmlns:p14="http://schemas.microsoft.com/office/powerpoint/2010/main" val="1448386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152400"/>
            <a:ext cx="8227871" cy="1144440"/>
          </a:xfrm>
        </p:spPr>
        <p:txBody>
          <a:bodyPr/>
          <a:lstStyle/>
          <a:p>
            <a:r>
              <a:rPr lang="en-US" dirty="0"/>
              <a:t>Fast Threshold Adaptation:</a:t>
            </a:r>
            <a:br>
              <a:rPr lang="en-US" dirty="0"/>
            </a:br>
            <a:r>
              <a:rPr lang="en-US" dirty="0"/>
              <a:t>Late Trains Early</a:t>
            </a: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10" y="1524002"/>
            <a:ext cx="4945991" cy="3783097"/>
          </a:xfrm>
        </p:spPr>
      </p:pic>
      <p:sp>
        <p:nvSpPr>
          <p:cNvPr id="5" name="TextBox 4"/>
          <p:cNvSpPr txBox="1"/>
          <p:nvPr/>
        </p:nvSpPr>
        <p:spPr>
          <a:xfrm>
            <a:off x="456627" y="5746516"/>
            <a:ext cx="8397226" cy="523220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2800" dirty="0"/>
              <a:t>Essence of Err-Driven: </a:t>
            </a:r>
            <a:r>
              <a:rPr lang="en-US" sz="2800" dirty="0" err="1"/>
              <a:t>dW</a:t>
            </a:r>
            <a:r>
              <a:rPr lang="en-US" sz="2800" dirty="0"/>
              <a:t> = outcome - expectation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488486"/>
          </a:xfrm>
        </p:spPr>
        <p:txBody>
          <a:bodyPr/>
          <a:lstStyle/>
          <a:p>
            <a:r>
              <a:rPr lang="en-US" dirty="0"/>
              <a:t>Backpropagation &amp; </a:t>
            </a:r>
            <a:r>
              <a:rPr lang="en-US" dirty="0" err="1"/>
              <a:t>GeneRec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626" y="3826593"/>
            <a:ext cx="8227871" cy="2670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3813096"/>
            <a:ext cx="8227871" cy="267062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848" y="911884"/>
            <a:ext cx="6706173" cy="276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33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GeneRec</a:t>
            </a:r>
            <a:r>
              <a:rPr lang="en-US" dirty="0"/>
              <a:t>: Derivative Approximation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1" y="1605097"/>
            <a:ext cx="5418222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8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Derivation of XCAL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a detailed model of Spike Timing Dependent Plasticity (STDP) to derive the XCAL learning curve</a:t>
            </a:r>
          </a:p>
          <a:p>
            <a:r>
              <a:rPr lang="en-US" dirty="0"/>
              <a:t>Provides a different perspective on STDP..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17086"/>
          </a:xfrm>
        </p:spPr>
        <p:txBody>
          <a:bodyPr/>
          <a:lstStyle/>
          <a:p>
            <a:r>
              <a:rPr lang="en-US" dirty="0"/>
              <a:t>Causal Learning?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36862" y="1067310"/>
            <a:ext cx="5867400" cy="5095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A52A5-D5A0-FD46-995F-F2A0D56D9E8A}"/>
              </a:ext>
            </a:extLst>
          </p:cNvPr>
          <p:cNvSpPr txBox="1"/>
          <p:nvPr/>
        </p:nvSpPr>
        <p:spPr>
          <a:xfrm>
            <a:off x="5105400" y="6172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STDP, Bi &amp; Poo, 1998</a:t>
            </a:r>
          </a:p>
        </p:txBody>
      </p:sp>
    </p:spTree>
    <p:extLst>
      <p:ext uri="{BB962C8B-B14F-4D97-AF65-F5344CB8AC3E}">
        <p14:creationId xmlns:p14="http://schemas.microsoft.com/office/powerpoint/2010/main" val="120357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Real..</a:t>
            </a:r>
          </a:p>
        </p:txBody>
      </p:sp>
      <p:pic>
        <p:nvPicPr>
          <p:cNvPr id="5" name="Content Placeholder 4" descr="fig_psth_examp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08" r="-195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65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313824"/>
            <a:ext cx="8229311" cy="1063825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 err="1"/>
              <a:t>Urakubo</a:t>
            </a:r>
            <a:r>
              <a:rPr lang="en-US" dirty="0"/>
              <a:t> et al, 2008 Model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7" y="1605095"/>
            <a:ext cx="8229311" cy="4443880"/>
          </a:xfrm>
          <a:ln/>
        </p:spPr>
        <p:txBody>
          <a:bodyPr/>
          <a:lstStyle/>
          <a:p>
            <a:pPr>
              <a:buFont typeface="Wingdings" pitchFamily="-65" charset="2"/>
              <a:buChar char="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Highly detailed combination of 3 existing strongly-validated models:</a:t>
            </a:r>
          </a:p>
        </p:txBody>
      </p:sp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2" y="2717271"/>
            <a:ext cx="8230464" cy="29988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2800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279274"/>
            <a:ext cx="8229311" cy="1134363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“</a:t>
            </a:r>
            <a:r>
              <a:rPr lang="en-US" dirty="0" err="1"/>
              <a:t>Allosteric</a:t>
            </a:r>
            <a:r>
              <a:rPr lang="en-US" dirty="0"/>
              <a:t>” NMDA Captures STDP</a:t>
            </a:r>
            <a:br>
              <a:rPr lang="en-US" dirty="0"/>
            </a:br>
            <a:r>
              <a:rPr lang="en-US" sz="28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7" y="1605095"/>
            <a:ext cx="8229311" cy="4443880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7" y="1605097"/>
            <a:ext cx="3353375" cy="28132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328" y="1605095"/>
            <a:ext cx="4247608" cy="4845418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2" y="4495800"/>
            <a:ext cx="2058404" cy="214693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Real Spike Trains?</a:t>
            </a:r>
          </a:p>
        </p:txBody>
      </p:sp>
      <p:pic>
        <p:nvPicPr>
          <p:cNvPr id="5" name="Content Placeholder 4" descr="Picture 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6627" y="2459107"/>
            <a:ext cx="8227871" cy="2816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7" y="273516"/>
            <a:ext cx="8229311" cy="1145879"/>
          </a:xfrm>
          <a:ln/>
        </p:spPr>
        <p:txBody>
          <a:bodyPr tIns="35195"/>
          <a:lstStyle/>
          <a:p>
            <a:pPr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dirty="0"/>
              <a:t>Extended Spike Trains =</a:t>
            </a:r>
            <a:br>
              <a:rPr lang="en-US" dirty="0"/>
            </a:br>
            <a:r>
              <a:rPr lang="en-US" dirty="0"/>
              <a:t>Emergent Simplicity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2083026"/>
            <a:ext cx="2542976" cy="253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2821" y="2072949"/>
            <a:ext cx="2542980" cy="2536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6671" y="2083026"/>
            <a:ext cx="2532893" cy="25262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142280" y="1658360"/>
            <a:ext cx="1462060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  <a:tab pos="1313025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295504" y="1658360"/>
            <a:ext cx="1309372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3800" y="1658360"/>
            <a:ext cx="1309373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23" tIns="60009" rIns="81623" bIns="40811">
            <a:prstTxWarp prst="textNoShape">
              <a:avLst/>
            </a:prstTxWarp>
          </a:bodyPr>
          <a:lstStyle/>
          <a:p>
            <a:pPr>
              <a:tabLst>
                <a:tab pos="656514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022" y="5348647"/>
            <a:ext cx="1506542" cy="646331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3600" dirty="0" err="1"/>
              <a:t>r</a:t>
            </a:r>
            <a:r>
              <a:rPr lang="en-US" sz="3600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53" y="4736991"/>
            <a:ext cx="2000814" cy="1953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410202"/>
            <a:ext cx="4175742" cy="954107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</a:t>
            </a:r>
            <a:r>
              <a:rPr lang="en-US" sz="3200" dirty="0" err="1"/>
              <a:t>f(send</a:t>
            </a:r>
            <a:r>
              <a:rPr lang="en-US" sz="3200" dirty="0"/>
              <a:t> * </a:t>
            </a:r>
            <a:r>
              <a:rPr lang="en-US" sz="3200" dirty="0" err="1"/>
              <a:t>recv</a:t>
            </a:r>
            <a:r>
              <a:rPr lang="en-US" sz="3200" dirty="0"/>
              <a:t>) =</a:t>
            </a:r>
          </a:p>
          <a:p>
            <a:r>
              <a:rPr lang="en-US" sz="2400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640886"/>
          </a:xfrm>
        </p:spPr>
        <p:txBody>
          <a:bodyPr/>
          <a:lstStyle/>
          <a:p>
            <a:r>
              <a:rPr lang="en-US" dirty="0" err="1"/>
              <a:t>Leabra</a:t>
            </a:r>
            <a:endParaRPr lang="en-US" dirty="0"/>
          </a:p>
        </p:txBody>
      </p:sp>
      <p:pic>
        <p:nvPicPr>
          <p:cNvPr id="5" name="Content Placeholder 4" descr="fig_leabra_mechs_xca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4" r="-278"/>
          <a:stretch/>
        </p:blipFill>
        <p:spPr>
          <a:xfrm>
            <a:off x="1698539" y="1066801"/>
            <a:ext cx="5997662" cy="54956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64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Hebbian</a:t>
            </a:r>
            <a:r>
              <a:rPr lang="en-US" dirty="0"/>
              <a:t> Learns Correlations</a:t>
            </a:r>
          </a:p>
        </p:txBody>
      </p:sp>
      <p:pic>
        <p:nvPicPr>
          <p:cNvPr id="5" name="Content Placeholder 4" descr="fig_hebb_demo_blan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522" b="-3352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621C-FB8A-4A44-BEA9-6ED1B29F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Hebbian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509CD-6CFA-7743-8A34-242A18A3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27" y="2057400"/>
            <a:ext cx="8227871" cy="4072192"/>
          </a:xfrm>
        </p:spPr>
        <p:txBody>
          <a:bodyPr/>
          <a:lstStyle/>
          <a:p>
            <a:pPr marL="97901" indent="0">
              <a:buNone/>
            </a:pPr>
            <a:r>
              <a:rPr lang="en-US" sz="3200" dirty="0"/>
              <a:t>Neurons that </a:t>
            </a:r>
            <a:r>
              <a:rPr lang="en-US" sz="3200" b="1" i="1" dirty="0"/>
              <a:t>fire</a:t>
            </a:r>
            <a:r>
              <a:rPr lang="en-US" sz="3200" dirty="0"/>
              <a:t> together, </a:t>
            </a:r>
            <a:r>
              <a:rPr lang="en-US" sz="3200" b="1" i="1" dirty="0"/>
              <a:t>wire</a:t>
            </a:r>
            <a:r>
              <a:rPr lang="en-US" sz="3200" dirty="0"/>
              <a:t> together!</a:t>
            </a:r>
          </a:p>
          <a:p>
            <a:pPr marL="97901" indent="0">
              <a:buNone/>
            </a:pPr>
            <a:endParaRPr lang="en-US" sz="3200" dirty="0"/>
          </a:p>
          <a:p>
            <a:pPr marL="97901" indent="0">
              <a:buNone/>
            </a:pPr>
            <a:r>
              <a:rPr lang="en-US" sz="3200" dirty="0" err="1"/>
              <a:t>dW</a:t>
            </a:r>
            <a:r>
              <a:rPr lang="en-US" sz="3200" dirty="0"/>
              <a:t> = f(x y)</a:t>
            </a:r>
          </a:p>
          <a:p>
            <a:pPr marL="97901" indent="0">
              <a:buNone/>
            </a:pPr>
            <a:endParaRPr lang="en-US" sz="3200" dirty="0"/>
          </a:p>
          <a:p>
            <a:pPr marL="97901" indent="0">
              <a:buNone/>
            </a:pPr>
            <a:r>
              <a:rPr lang="en-US" sz="3200" dirty="0"/>
              <a:t>Change in synaptic weight is a function of both sending (x) and receiving (y) activity!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6CA6-0B25-7A45-88D9-B068BDFAD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3359"/>
          <a:stretch>
            <a:fillRect/>
          </a:stretch>
        </p:blipFill>
        <p:spPr>
          <a:xfrm>
            <a:off x="2133601" y="1605097"/>
            <a:ext cx="4979653" cy="27383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8" y="1605094"/>
            <a:ext cx="3649822" cy="40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876800" y="1605098"/>
            <a:ext cx="3807696" cy="2814503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2800" dirty="0" err="1"/>
              <a:t>Θ</a:t>
            </a:r>
            <a:endParaRPr lang="en-US" sz="2800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93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4" y="4267200"/>
            <a:ext cx="282520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296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14818</TotalTime>
  <Words>664</Words>
  <Application>Microsoft Macintosh PowerPoint</Application>
  <PresentationFormat>On-screen Show (4:3)</PresentationFormat>
  <Paragraphs>142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Symbol</vt:lpstr>
      <vt:lpstr>Times New Roman</vt:lpstr>
      <vt:lpstr>Wingdings</vt:lpstr>
      <vt:lpstr>ror_std_emerbrain</vt:lpstr>
      <vt:lpstr>Learning</vt:lpstr>
      <vt:lpstr>Overview of Learning</vt:lpstr>
      <vt:lpstr>Synapses Change Strength (in response to patterns of activity)</vt:lpstr>
      <vt:lpstr>What Changes??</vt:lpstr>
      <vt:lpstr>Gettin’ AMPA’d</vt:lpstr>
      <vt:lpstr>Hebbian Learning</vt:lpstr>
      <vt:lpstr>Which Way?</vt:lpstr>
      <vt:lpstr>XCAL = Linearized BCM</vt:lpstr>
      <vt:lpstr>Threshold Does Adapt</vt:lpstr>
      <vt:lpstr>Computational: Self-Organizing and Error-Driven</vt:lpstr>
      <vt:lpstr>Floating Threshold = Long Term Average Activity (Self Org)</vt:lpstr>
      <vt:lpstr>Self Organizing Learning</vt:lpstr>
      <vt:lpstr>Limitations of Self-Organizing</vt:lpstr>
      <vt:lpstr>Fix It!</vt:lpstr>
      <vt:lpstr>Two Phases</vt:lpstr>
      <vt:lpstr>Floating Threshold = Medium Term Synaptic Activity (Error-Driven)</vt:lpstr>
      <vt:lpstr>Backpropagation: Mathematics of Error-driven Learning</vt:lpstr>
      <vt:lpstr>Evidence of Dynamic Thresholds (Lim, McKee, Woloszyn et al., 2015)</vt:lpstr>
      <vt:lpstr>Where Does Error Come From?</vt:lpstr>
      <vt:lpstr>Thalamocortical Loop Biology (Sherman &amp; Guillery, 2006)</vt:lpstr>
      <vt:lpstr>The Pulvinar = Projection Screen (c.f. Mumford, 1991 “blackboard”)</vt:lpstr>
      <vt:lpstr>Deep Predictive Learning</vt:lpstr>
      <vt:lpstr>Fast Threshold Adaptation: Late Trains Early</vt:lpstr>
      <vt:lpstr>Backpropagation &amp; GeneRec</vt:lpstr>
      <vt:lpstr>GeneRec: Derivative Approximation</vt:lpstr>
      <vt:lpstr>Biological Derivation of XCAL Curve</vt:lpstr>
      <vt:lpstr>Causal Learning?</vt:lpstr>
      <vt:lpstr>Let’s Get Real..</vt:lpstr>
      <vt:lpstr>Urakubo et al, 2008 Model</vt:lpstr>
      <vt:lpstr>“Allosteric” NMDA Captures STDP (including higher-order and time integration effects)</vt:lpstr>
      <vt:lpstr>What About Real Spike Trains?</vt:lpstr>
      <vt:lpstr>Extended Spike Trains = Emergent Simplicity</vt:lpstr>
      <vt:lpstr>Leabra</vt:lpstr>
      <vt:lpstr>Hebbian Learns Correlations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Microsoft Office User</cp:lastModifiedBy>
  <cp:revision>138</cp:revision>
  <cp:lastPrinted>2020-04-15T08:24:20Z</cp:lastPrinted>
  <dcterms:created xsi:type="dcterms:W3CDTF">2009-11-13T11:00:44Z</dcterms:created>
  <dcterms:modified xsi:type="dcterms:W3CDTF">2020-04-15T08:42:00Z</dcterms:modified>
</cp:coreProperties>
</file>